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 Id="rId3"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tif"/><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Última_Cena_Da_Vinci_5.jpeg" descr="Última_Cena_Da_Vinci_5.jpeg"/>
          <p:cNvPicPr>
            <a:picLocks noChangeAspect="1"/>
          </p:cNvPicPr>
          <p:nvPr/>
        </p:nvPicPr>
        <p:blipFill>
          <a:blip r:embed="rId2">
            <a:extLst/>
          </a:blip>
          <a:stretch>
            <a:fillRect/>
          </a:stretch>
        </p:blipFill>
        <p:spPr>
          <a:xfrm>
            <a:off x="15247052" y="2938088"/>
            <a:ext cx="7976277" cy="4494241"/>
          </a:xfrm>
          <a:prstGeom prst="rect">
            <a:avLst/>
          </a:prstGeom>
          <a:ln w="12700">
            <a:miter lim="400000"/>
          </a:ln>
        </p:spPr>
      </p:pic>
      <p:sp>
        <p:nvSpPr>
          <p:cNvPr id="152" name="When Leo painted the last supper, instead of using the proven method of painting on walls (fresco), he chose tempera, the medium generally used for panel painting, a method that would make him achieve more greater luminosity and much more intense “chiaro"/>
          <p:cNvSpPr txBox="1"/>
          <p:nvPr/>
        </p:nvSpPr>
        <p:spPr>
          <a:xfrm>
            <a:off x="813824" y="8353681"/>
            <a:ext cx="22756352" cy="16909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90000"/>
              </a:lnSpc>
              <a:spcBef>
                <a:spcPts val="4500"/>
              </a:spcBef>
              <a:defRPr sz="3800">
                <a:solidFill>
                  <a:srgbClr val="000000"/>
                </a:solidFill>
              </a:defRPr>
            </a:lvl1pPr>
          </a:lstStyle>
          <a:p>
            <a:pPr/>
            <a:r>
              <a:t>When Leo painted the last supper, instead of using the proven method of painting on walls (fresco), he chose tempera, the medium generally used for panel painting, a method that would make him achieve more greater luminosity and much more intense “chiaroscuro” (light and shade) effect.</a:t>
            </a:r>
          </a:p>
        </p:txBody>
      </p:sp>
      <p:sp>
        <p:nvSpPr>
          <p:cNvPr id="153" name="The result was stunning! His most famous colleagues were cuing to make a copy of the painting, but because of the method he chose, the paining started to deteriorate soon after its completion. One of his masterpieces was inexorably fading away…"/>
          <p:cNvSpPr txBox="1"/>
          <p:nvPr/>
        </p:nvSpPr>
        <p:spPr>
          <a:xfrm>
            <a:off x="813824" y="10088476"/>
            <a:ext cx="22756352" cy="16909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90000"/>
              </a:lnSpc>
              <a:spcBef>
                <a:spcPts val="4500"/>
              </a:spcBef>
              <a:defRPr sz="3800">
                <a:solidFill>
                  <a:srgbClr val="000000"/>
                </a:solidFill>
              </a:defRPr>
            </a:lvl1pPr>
          </a:lstStyle>
          <a:p>
            <a:pPr/>
            <a:r>
              <a:t>The result was stunning! His most famous colleagues were cuing to make a copy of the painting, but because of the method he chose, the paining started to deteriorate soon after its completion. One of his masterpieces was inexorably fading away…</a:t>
            </a:r>
          </a:p>
        </p:txBody>
      </p:sp>
      <p:sp>
        <p:nvSpPr>
          <p:cNvPr id="154" name="The last supper has been restored and the restored version we see today was made thanks to the several copies of the original made by Leonardo “colleagues”."/>
          <p:cNvSpPr txBox="1"/>
          <p:nvPr/>
        </p:nvSpPr>
        <p:spPr>
          <a:xfrm>
            <a:off x="813824" y="12018765"/>
            <a:ext cx="22756352" cy="1175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90000"/>
              </a:lnSpc>
              <a:spcBef>
                <a:spcPts val="4500"/>
              </a:spcBef>
              <a:defRPr sz="3800">
                <a:solidFill>
                  <a:srgbClr val="000000"/>
                </a:solidFill>
              </a:defRPr>
            </a:lvl1pPr>
          </a:lstStyle>
          <a:p>
            <a:pPr/>
            <a:r>
              <a:t>The last supper has been restored and the restored version we see today was made thanks to the several copies of the original made by Leonardo “colleagues”.</a:t>
            </a:r>
          </a:p>
        </p:txBody>
      </p:sp>
      <p:pic>
        <p:nvPicPr>
          <p:cNvPr id="155" name="Leonardo_da_Vinci_-_Ultima_cena_-_ca_1975.jpg" descr="Leonardo_da_Vinci_-_Ultima_cena_-_ca_1975.jpg"/>
          <p:cNvPicPr>
            <a:picLocks noChangeAspect="1"/>
          </p:cNvPicPr>
          <p:nvPr/>
        </p:nvPicPr>
        <p:blipFill>
          <a:blip r:embed="rId3">
            <a:extLst/>
          </a:blip>
          <a:stretch>
            <a:fillRect/>
          </a:stretch>
        </p:blipFill>
        <p:spPr>
          <a:xfrm>
            <a:off x="1175651" y="2938088"/>
            <a:ext cx="8829549" cy="4494241"/>
          </a:xfrm>
          <a:prstGeom prst="rect">
            <a:avLst/>
          </a:prstGeom>
          <a:ln w="12700">
            <a:miter lim="400000"/>
          </a:ln>
        </p:spPr>
      </p:pic>
      <p:sp>
        <p:nvSpPr>
          <p:cNvPr id="156" name="Arrow"/>
          <p:cNvSpPr/>
          <p:nvPr/>
        </p:nvSpPr>
        <p:spPr>
          <a:xfrm>
            <a:off x="11991126" y="494125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7" name="After restoration"/>
          <p:cNvSpPr txBox="1"/>
          <p:nvPr/>
        </p:nvSpPr>
        <p:spPr>
          <a:xfrm>
            <a:off x="10743986" y="4159162"/>
            <a:ext cx="3764281"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defRPr>
            </a:lvl1pPr>
          </a:lstStyle>
          <a:p>
            <a:pPr/>
            <a:r>
              <a:t>After restoration</a:t>
            </a:r>
          </a:p>
        </p:txBody>
      </p:sp>
      <p:sp>
        <p:nvSpPr>
          <p:cNvPr id="158" name="These two pictures are of public domain"/>
          <p:cNvSpPr txBox="1"/>
          <p:nvPr/>
        </p:nvSpPr>
        <p:spPr>
          <a:xfrm>
            <a:off x="9839339" y="7848510"/>
            <a:ext cx="557357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These two pictures are of public domain</a:t>
            </a:r>
          </a:p>
        </p:txBody>
      </p:sp>
      <p:sp>
        <p:nvSpPr>
          <p:cNvPr id="159" name="Here you can add a sketch of Leo, desperate in front of the…"/>
          <p:cNvSpPr txBox="1"/>
          <p:nvPr/>
        </p:nvSpPr>
        <p:spPr>
          <a:xfrm>
            <a:off x="1160671" y="7502792"/>
            <a:ext cx="8227467"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Here you can add a sketch of Leo, desperate in front of the </a:t>
            </a:r>
          </a:p>
          <a:p>
            <a:pPr/>
            <a:r>
              <a:t>Deterioration of his painting</a:t>
            </a:r>
          </a:p>
        </p:txBody>
      </p:sp>
      <p:sp>
        <p:nvSpPr>
          <p:cNvPr id="160" name="The last supper: a story of wrong media, data loss, preservation,…"/>
          <p:cNvSpPr txBox="1"/>
          <p:nvPr/>
        </p:nvSpPr>
        <p:spPr>
          <a:xfrm>
            <a:off x="1360138" y="643126"/>
            <a:ext cx="21663724" cy="18085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b="1" sz="5500">
                <a:solidFill>
                  <a:srgbClr val="000000"/>
                </a:solidFill>
              </a:defRPr>
            </a:pPr>
            <a:r>
              <a:t>The last supper: a story of wrong media, data loss, preservation, </a:t>
            </a:r>
          </a:p>
          <a:p>
            <a:pPr defTabSz="825500">
              <a:defRPr b="1" sz="5500">
                <a:solidFill>
                  <a:srgbClr val="000000"/>
                </a:solidFill>
              </a:defRPr>
            </a:pPr>
            <a:r>
              <a:t>and backup!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toring Vs Preserving Data"/>
          <p:cNvSpPr txBox="1"/>
          <p:nvPr/>
        </p:nvSpPr>
        <p:spPr>
          <a:xfrm>
            <a:off x="9043162" y="1157057"/>
            <a:ext cx="6297677"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Storing Vs Preserving Data</a:t>
            </a:r>
          </a:p>
        </p:txBody>
      </p:sp>
      <p:pic>
        <p:nvPicPr>
          <p:cNvPr id="163" name="Image" descr="Image"/>
          <p:cNvPicPr>
            <a:picLocks noChangeAspect="1"/>
          </p:cNvPicPr>
          <p:nvPr/>
        </p:nvPicPr>
        <p:blipFill>
          <a:blip r:embed="rId2">
            <a:extLst/>
          </a:blip>
          <a:stretch>
            <a:fillRect/>
          </a:stretch>
        </p:blipFill>
        <p:spPr>
          <a:xfrm>
            <a:off x="3993809" y="3084850"/>
            <a:ext cx="6604001" cy="4152901"/>
          </a:xfrm>
          <a:prstGeom prst="rect">
            <a:avLst/>
          </a:prstGeom>
          <a:ln w="12700">
            <a:miter lim="400000"/>
          </a:ln>
        </p:spPr>
      </p:pic>
      <p:pic>
        <p:nvPicPr>
          <p:cNvPr id="164" name="Image" descr="Image"/>
          <p:cNvPicPr>
            <a:picLocks noChangeAspect="1"/>
          </p:cNvPicPr>
          <p:nvPr/>
        </p:nvPicPr>
        <p:blipFill>
          <a:blip r:embed="rId3">
            <a:extLst/>
          </a:blip>
          <a:srcRect l="57133" t="9754" r="8333" b="20167"/>
          <a:stretch>
            <a:fillRect/>
          </a:stretch>
        </p:blipFill>
        <p:spPr>
          <a:xfrm rot="7756954">
            <a:off x="16203245" y="5225065"/>
            <a:ext cx="663826" cy="847121"/>
          </a:xfrm>
          <a:custGeom>
            <a:avLst/>
            <a:gdLst/>
            <a:ahLst/>
            <a:cxnLst>
              <a:cxn ang="0">
                <a:pos x="wd2" y="hd2"/>
              </a:cxn>
              <a:cxn ang="5400000">
                <a:pos x="wd2" y="hd2"/>
              </a:cxn>
              <a:cxn ang="10800000">
                <a:pos x="wd2" y="hd2"/>
              </a:cxn>
              <a:cxn ang="16200000">
                <a:pos x="wd2" y="hd2"/>
              </a:cxn>
            </a:cxnLst>
            <a:rect l="0" t="0" r="r" b="b"/>
            <a:pathLst>
              <a:path w="21425" h="21550" fill="norm" stroke="1" extrusionOk="0">
                <a:moveTo>
                  <a:pt x="3960" y="0"/>
                </a:moveTo>
                <a:cubicBezTo>
                  <a:pt x="2700" y="5"/>
                  <a:pt x="2278" y="41"/>
                  <a:pt x="2090" y="112"/>
                </a:cubicBezTo>
                <a:cubicBezTo>
                  <a:pt x="1818" y="213"/>
                  <a:pt x="1544" y="482"/>
                  <a:pt x="1283" y="869"/>
                </a:cubicBezTo>
                <a:cubicBezTo>
                  <a:pt x="1322" y="1009"/>
                  <a:pt x="1306" y="1259"/>
                  <a:pt x="1244" y="1646"/>
                </a:cubicBezTo>
                <a:cubicBezTo>
                  <a:pt x="1175" y="2072"/>
                  <a:pt x="1032" y="2996"/>
                  <a:pt x="924" y="3696"/>
                </a:cubicBezTo>
                <a:cubicBezTo>
                  <a:pt x="816" y="4395"/>
                  <a:pt x="677" y="5001"/>
                  <a:pt x="616" y="5049"/>
                </a:cubicBezTo>
                <a:cubicBezTo>
                  <a:pt x="580" y="5077"/>
                  <a:pt x="555" y="5086"/>
                  <a:pt x="527" y="5079"/>
                </a:cubicBezTo>
                <a:cubicBezTo>
                  <a:pt x="404" y="6500"/>
                  <a:pt x="287" y="7393"/>
                  <a:pt x="117" y="7865"/>
                </a:cubicBezTo>
                <a:cubicBezTo>
                  <a:pt x="29" y="8109"/>
                  <a:pt x="-8" y="8265"/>
                  <a:pt x="2" y="8441"/>
                </a:cubicBezTo>
                <a:cubicBezTo>
                  <a:pt x="11" y="8617"/>
                  <a:pt x="74" y="8812"/>
                  <a:pt x="194" y="9117"/>
                </a:cubicBezTo>
                <a:lnTo>
                  <a:pt x="476" y="9814"/>
                </a:lnTo>
                <a:lnTo>
                  <a:pt x="1283" y="9895"/>
                </a:lnTo>
                <a:cubicBezTo>
                  <a:pt x="1730" y="9937"/>
                  <a:pt x="3617" y="9979"/>
                  <a:pt x="5471" y="9986"/>
                </a:cubicBezTo>
                <a:cubicBezTo>
                  <a:pt x="9379" y="9999"/>
                  <a:pt x="10962" y="10186"/>
                  <a:pt x="11402" y="10682"/>
                </a:cubicBezTo>
                <a:cubicBezTo>
                  <a:pt x="11541" y="10839"/>
                  <a:pt x="11880" y="11202"/>
                  <a:pt x="12158" y="11500"/>
                </a:cubicBezTo>
                <a:cubicBezTo>
                  <a:pt x="12435" y="11798"/>
                  <a:pt x="12704" y="12220"/>
                  <a:pt x="12747" y="12429"/>
                </a:cubicBezTo>
                <a:cubicBezTo>
                  <a:pt x="12796" y="12665"/>
                  <a:pt x="12941" y="12854"/>
                  <a:pt x="13144" y="12924"/>
                </a:cubicBezTo>
                <a:cubicBezTo>
                  <a:pt x="13279" y="12970"/>
                  <a:pt x="13354" y="13047"/>
                  <a:pt x="13400" y="13297"/>
                </a:cubicBezTo>
                <a:cubicBezTo>
                  <a:pt x="13424" y="13135"/>
                  <a:pt x="13451" y="13035"/>
                  <a:pt x="13477" y="13035"/>
                </a:cubicBezTo>
                <a:cubicBezTo>
                  <a:pt x="13566" y="13035"/>
                  <a:pt x="13643" y="13567"/>
                  <a:pt x="13669" y="14337"/>
                </a:cubicBezTo>
                <a:cubicBezTo>
                  <a:pt x="13701" y="15289"/>
                  <a:pt x="13762" y="15675"/>
                  <a:pt x="13912" y="15740"/>
                </a:cubicBezTo>
                <a:cubicBezTo>
                  <a:pt x="14064" y="15807"/>
                  <a:pt x="14090" y="15938"/>
                  <a:pt x="14002" y="16245"/>
                </a:cubicBezTo>
                <a:cubicBezTo>
                  <a:pt x="13936" y="16476"/>
                  <a:pt x="13943" y="16695"/>
                  <a:pt x="14015" y="16730"/>
                </a:cubicBezTo>
                <a:cubicBezTo>
                  <a:pt x="14086" y="16765"/>
                  <a:pt x="14082" y="16928"/>
                  <a:pt x="14002" y="17093"/>
                </a:cubicBezTo>
                <a:cubicBezTo>
                  <a:pt x="13922" y="17259"/>
                  <a:pt x="13849" y="17700"/>
                  <a:pt x="13848" y="18073"/>
                </a:cubicBezTo>
                <a:cubicBezTo>
                  <a:pt x="13845" y="19181"/>
                  <a:pt x="13525" y="19967"/>
                  <a:pt x="12593" y="21112"/>
                </a:cubicBezTo>
                <a:cubicBezTo>
                  <a:pt x="12404" y="21344"/>
                  <a:pt x="12348" y="21415"/>
                  <a:pt x="12273" y="21495"/>
                </a:cubicBezTo>
                <a:cubicBezTo>
                  <a:pt x="12460" y="21596"/>
                  <a:pt x="12942" y="21557"/>
                  <a:pt x="13362" y="21384"/>
                </a:cubicBezTo>
                <a:cubicBezTo>
                  <a:pt x="13587" y="21291"/>
                  <a:pt x="14037" y="21001"/>
                  <a:pt x="14361" y="20738"/>
                </a:cubicBezTo>
                <a:lnTo>
                  <a:pt x="14950" y="20264"/>
                </a:lnTo>
                <a:lnTo>
                  <a:pt x="14860" y="18497"/>
                </a:lnTo>
                <a:cubicBezTo>
                  <a:pt x="14810" y="17525"/>
                  <a:pt x="14723" y="15983"/>
                  <a:pt x="14668" y="15074"/>
                </a:cubicBezTo>
                <a:cubicBezTo>
                  <a:pt x="14554" y="13181"/>
                  <a:pt x="14689" y="12484"/>
                  <a:pt x="15411" y="11318"/>
                </a:cubicBezTo>
                <a:cubicBezTo>
                  <a:pt x="15712" y="10833"/>
                  <a:pt x="16014" y="10529"/>
                  <a:pt x="16244" y="10460"/>
                </a:cubicBezTo>
                <a:cubicBezTo>
                  <a:pt x="16441" y="10401"/>
                  <a:pt x="17194" y="10349"/>
                  <a:pt x="17922" y="10349"/>
                </a:cubicBezTo>
                <a:cubicBezTo>
                  <a:pt x="19254" y="10349"/>
                  <a:pt x="20857" y="10111"/>
                  <a:pt x="21265" y="9844"/>
                </a:cubicBezTo>
                <a:cubicBezTo>
                  <a:pt x="21592" y="9631"/>
                  <a:pt x="21390" y="6803"/>
                  <a:pt x="20919" y="4948"/>
                </a:cubicBezTo>
                <a:cubicBezTo>
                  <a:pt x="20716" y="4148"/>
                  <a:pt x="20517" y="2942"/>
                  <a:pt x="20471" y="2262"/>
                </a:cubicBezTo>
                <a:cubicBezTo>
                  <a:pt x="20449" y="1945"/>
                  <a:pt x="20419" y="1685"/>
                  <a:pt x="20381" y="1464"/>
                </a:cubicBezTo>
                <a:cubicBezTo>
                  <a:pt x="20295" y="1502"/>
                  <a:pt x="20177" y="1446"/>
                  <a:pt x="20074" y="1232"/>
                </a:cubicBezTo>
                <a:cubicBezTo>
                  <a:pt x="19945" y="966"/>
                  <a:pt x="19934" y="731"/>
                  <a:pt x="20010" y="616"/>
                </a:cubicBezTo>
                <a:cubicBezTo>
                  <a:pt x="19882" y="493"/>
                  <a:pt x="19732" y="396"/>
                  <a:pt x="19523" y="334"/>
                </a:cubicBezTo>
                <a:cubicBezTo>
                  <a:pt x="19311" y="270"/>
                  <a:pt x="15391" y="155"/>
                  <a:pt x="10825" y="81"/>
                </a:cubicBezTo>
                <a:cubicBezTo>
                  <a:pt x="7308" y="24"/>
                  <a:pt x="5220" y="-4"/>
                  <a:pt x="3960" y="0"/>
                </a:cubicBezTo>
                <a:close/>
              </a:path>
            </a:pathLst>
          </a:custGeom>
          <a:ln w="12700">
            <a:miter lim="400000"/>
          </a:ln>
        </p:spPr>
      </p:pic>
      <p:sp>
        <p:nvSpPr>
          <p:cNvPr id="165" name="Oval"/>
          <p:cNvSpPr/>
          <p:nvPr/>
        </p:nvSpPr>
        <p:spPr>
          <a:xfrm>
            <a:off x="17115711" y="4849481"/>
            <a:ext cx="753395" cy="1270001"/>
          </a:xfrm>
          <a:prstGeom prst="ellipse">
            <a:avLst/>
          </a:pr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6" name="Oval"/>
          <p:cNvSpPr/>
          <p:nvPr/>
        </p:nvSpPr>
        <p:spPr>
          <a:xfrm rot="3872012">
            <a:off x="16951848" y="3861507"/>
            <a:ext cx="753395" cy="1270001"/>
          </a:xfrm>
          <a:prstGeom prst="ellipse">
            <a:avLst/>
          </a:pr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7" name="Oval"/>
          <p:cNvSpPr/>
          <p:nvPr/>
        </p:nvSpPr>
        <p:spPr>
          <a:xfrm rot="1531227">
            <a:off x="17401196" y="4180875"/>
            <a:ext cx="182425" cy="369258"/>
          </a:xfrm>
          <a:prstGeom prst="ellipse">
            <a:avLst/>
          </a:prstGeom>
          <a:solidFill>
            <a:srgbClr val="000000"/>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8" name="Oval"/>
          <p:cNvSpPr/>
          <p:nvPr/>
        </p:nvSpPr>
        <p:spPr>
          <a:xfrm rot="7140659">
            <a:off x="17027267" y="4311878"/>
            <a:ext cx="182425" cy="369258"/>
          </a:xfrm>
          <a:prstGeom prst="ellipse">
            <a:avLst/>
          </a:prstGeom>
          <a:solidFill>
            <a:srgbClr val="000000"/>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1" name="Connection Line"/>
          <p:cNvSpPr/>
          <p:nvPr/>
        </p:nvSpPr>
        <p:spPr>
          <a:xfrm>
            <a:off x="16895081" y="6095153"/>
            <a:ext cx="460870" cy="983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478" y="11570"/>
                  <a:pt x="7678" y="4370"/>
                  <a:pt x="21600" y="0"/>
                </a:cubicBezTo>
              </a:path>
            </a:pathLst>
          </a:custGeom>
          <a:ln w="63500">
            <a:solidFill>
              <a:srgbClr val="000000"/>
            </a:solidFill>
            <a:miter lim="400000"/>
          </a:ln>
        </p:spPr>
        <p:txBody>
          <a:bodyPr/>
          <a:lstStyle/>
          <a:p>
            <a:pPr/>
          </a:p>
        </p:txBody>
      </p:sp>
      <p:sp>
        <p:nvSpPr>
          <p:cNvPr id="182" name="Connection Line"/>
          <p:cNvSpPr/>
          <p:nvPr/>
        </p:nvSpPr>
        <p:spPr>
          <a:xfrm>
            <a:off x="17749239" y="5975356"/>
            <a:ext cx="460869" cy="983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122" y="11570"/>
                  <a:pt x="13922" y="4370"/>
                  <a:pt x="0" y="0"/>
                </a:cubicBezTo>
              </a:path>
            </a:pathLst>
          </a:custGeom>
          <a:ln w="63500">
            <a:solidFill>
              <a:srgbClr val="000000"/>
            </a:solidFill>
            <a:miter lim="400000"/>
          </a:ln>
        </p:spPr>
        <p:txBody>
          <a:bodyPr/>
          <a:lstStyle/>
          <a:p>
            <a:pPr/>
          </a:p>
        </p:txBody>
      </p:sp>
      <p:sp>
        <p:nvSpPr>
          <p:cNvPr id="183" name="Connection Line"/>
          <p:cNvSpPr/>
          <p:nvPr/>
        </p:nvSpPr>
        <p:spPr>
          <a:xfrm>
            <a:off x="17787700" y="4348743"/>
            <a:ext cx="306701" cy="797532"/>
          </a:xfrm>
          <a:custGeom>
            <a:avLst/>
            <a:gdLst/>
            <a:ahLst/>
            <a:cxnLst>
              <a:cxn ang="0">
                <a:pos x="wd2" y="hd2"/>
              </a:cxn>
              <a:cxn ang="5400000">
                <a:pos x="wd2" y="hd2"/>
              </a:cxn>
              <a:cxn ang="10800000">
                <a:pos x="wd2" y="hd2"/>
              </a:cxn>
              <a:cxn ang="16200000">
                <a:pos x="wd2" y="hd2"/>
              </a:cxn>
            </a:cxnLst>
            <a:rect l="0" t="0" r="r" b="b"/>
            <a:pathLst>
              <a:path w="16644" h="21600" fill="norm" stroke="1" extrusionOk="0">
                <a:moveTo>
                  <a:pt x="0" y="21600"/>
                </a:moveTo>
                <a:cubicBezTo>
                  <a:pt x="18569" y="8133"/>
                  <a:pt x="21600" y="933"/>
                  <a:pt x="9094" y="0"/>
                </a:cubicBezTo>
              </a:path>
            </a:pathLst>
          </a:custGeom>
          <a:ln w="63500">
            <a:solidFill>
              <a:srgbClr val="000000"/>
            </a:solidFill>
            <a:miter lim="400000"/>
          </a:ln>
        </p:spPr>
        <p:txBody>
          <a:bodyPr/>
          <a:lstStyle/>
          <a:p>
            <a:pPr/>
          </a:p>
        </p:txBody>
      </p:sp>
      <p:sp>
        <p:nvSpPr>
          <p:cNvPr id="184" name="Connection Line"/>
          <p:cNvSpPr/>
          <p:nvPr/>
        </p:nvSpPr>
        <p:spPr>
          <a:xfrm>
            <a:off x="16535200" y="5171161"/>
            <a:ext cx="624570" cy="477441"/>
          </a:xfrm>
          <a:custGeom>
            <a:avLst/>
            <a:gdLst/>
            <a:ahLst/>
            <a:cxnLst>
              <a:cxn ang="0">
                <a:pos x="wd2" y="hd2"/>
              </a:cxn>
              <a:cxn ang="5400000">
                <a:pos x="wd2" y="hd2"/>
              </a:cxn>
              <a:cxn ang="10800000">
                <a:pos x="wd2" y="hd2"/>
              </a:cxn>
              <a:cxn ang="16200000">
                <a:pos x="wd2" y="hd2"/>
              </a:cxn>
            </a:cxnLst>
            <a:rect l="0" t="0" r="r" b="b"/>
            <a:pathLst>
              <a:path w="21600" h="21089" fill="norm" stroke="1" extrusionOk="0">
                <a:moveTo>
                  <a:pt x="0" y="21089"/>
                </a:moveTo>
                <a:cubicBezTo>
                  <a:pt x="4436" y="6509"/>
                  <a:pt x="11636" y="-511"/>
                  <a:pt x="21600" y="29"/>
                </a:cubicBezTo>
              </a:path>
            </a:pathLst>
          </a:custGeom>
          <a:ln w="63500">
            <a:solidFill>
              <a:srgbClr val="000000"/>
            </a:solidFill>
            <a:miter lim="400000"/>
          </a:ln>
        </p:spPr>
        <p:txBody>
          <a:bodyPr/>
          <a:lstStyle/>
          <a:p>
            <a:pPr/>
          </a:p>
        </p:txBody>
      </p:sp>
      <p:sp>
        <p:nvSpPr>
          <p:cNvPr id="173" name="Circle"/>
          <p:cNvSpPr/>
          <p:nvPr/>
        </p:nvSpPr>
        <p:spPr>
          <a:xfrm rot="3872012">
            <a:off x="17859264" y="3654785"/>
            <a:ext cx="254893" cy="251294"/>
          </a:xfrm>
          <a:prstGeom prst="ellipse">
            <a:avLst/>
          </a:prstGeom>
          <a:ln w="381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4" name="Oval"/>
          <p:cNvSpPr/>
          <p:nvPr/>
        </p:nvSpPr>
        <p:spPr>
          <a:xfrm rot="3872012">
            <a:off x="18167405" y="3150797"/>
            <a:ext cx="406741" cy="427725"/>
          </a:xfrm>
          <a:prstGeom prst="ellipse">
            <a:avLst/>
          </a:prstGeom>
          <a:ln w="381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5" name="Oval"/>
          <p:cNvSpPr/>
          <p:nvPr/>
        </p:nvSpPr>
        <p:spPr>
          <a:xfrm rot="3872012">
            <a:off x="18538984" y="1918326"/>
            <a:ext cx="1242529" cy="1326814"/>
          </a:xfrm>
          <a:prstGeom prst="ellipse">
            <a:avLst/>
          </a:prstGeom>
          <a:ln w="381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6" name="?"/>
          <p:cNvSpPr txBox="1"/>
          <p:nvPr/>
        </p:nvSpPr>
        <p:spPr>
          <a:xfrm>
            <a:off x="18866547" y="2022573"/>
            <a:ext cx="587401" cy="11183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700">
                <a:solidFill>
                  <a:srgbClr val="000000"/>
                </a:solidFill>
              </a:defRPr>
            </a:lvl1pPr>
          </a:lstStyle>
          <a:p>
            <a:pPr/>
            <a:r>
              <a:t>?</a:t>
            </a:r>
          </a:p>
        </p:txBody>
      </p:sp>
      <p:sp>
        <p:nvSpPr>
          <p:cNvPr id="177" name="During our research we use up to date technologies and data formats to store our data. Simple data storing works just fine if we do not intend to use or make usable the data for a long time period. However, because of the nature of our research (a multi-"/>
          <p:cNvSpPr txBox="1"/>
          <p:nvPr/>
        </p:nvSpPr>
        <p:spPr>
          <a:xfrm>
            <a:off x="1633847" y="8579177"/>
            <a:ext cx="21656946" cy="4055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solidFill>
                  <a:srgbClr val="000000"/>
                </a:solidFill>
              </a:defRPr>
            </a:pPr>
            <a:r>
              <a:t>During our research we use up to date technologies and data formats to store our data. Simple </a:t>
            </a:r>
            <a:r>
              <a:rPr b="1"/>
              <a:t>data storing </a:t>
            </a:r>
            <a:r>
              <a:t>works just fine if we do not intend to use or make usable the data for a long time period. However, because of the nature of our research (a multi-generational cohort study, for example), our university regulations, or our will to make research products accessible, we may need to guarantee access and usability of the data for a long period of time.</a:t>
            </a:r>
          </a:p>
          <a:p>
            <a:pPr>
              <a:defRPr sz="3000">
                <a:solidFill>
                  <a:srgbClr val="000000"/>
                </a:solidFill>
              </a:defRPr>
            </a:pPr>
          </a:p>
          <a:p>
            <a:pPr>
              <a:defRPr sz="3000">
                <a:solidFill>
                  <a:srgbClr val="000000"/>
                </a:solidFill>
              </a:defRPr>
            </a:pPr>
            <a:r>
              <a:t>In this section you will learn that time may affect our data storage in a large variety of ways. </a:t>
            </a:r>
            <a:r>
              <a:rPr b="1"/>
              <a:t>Preserving data </a:t>
            </a:r>
            <a:r>
              <a:t>means fighting against the effects of time on our data repository and the longer the preserving time, the greater the effort.</a:t>
            </a:r>
          </a:p>
          <a:p>
            <a:pPr>
              <a:defRPr>
                <a:solidFill>
                  <a:srgbClr val="000000"/>
                </a:solidFill>
              </a:defRPr>
            </a:pPr>
          </a:p>
        </p:txBody>
      </p:sp>
      <p:pic>
        <p:nvPicPr>
          <p:cNvPr id="178" name="Image" descr="Image"/>
          <p:cNvPicPr>
            <a:picLocks noChangeAspect="1"/>
          </p:cNvPicPr>
          <p:nvPr/>
        </p:nvPicPr>
        <p:blipFill>
          <a:blip r:embed="rId4">
            <a:extLst/>
          </a:blip>
          <a:srcRect l="0" t="65436" r="0" b="0"/>
          <a:stretch>
            <a:fillRect/>
          </a:stretch>
        </p:blipFill>
        <p:spPr>
          <a:xfrm>
            <a:off x="18599804" y="5602399"/>
            <a:ext cx="2857501" cy="987652"/>
          </a:xfrm>
          <a:prstGeom prst="rect">
            <a:avLst/>
          </a:prstGeom>
          <a:ln w="12700">
            <a:miter lim="400000"/>
          </a:ln>
        </p:spPr>
      </p:pic>
      <p:pic>
        <p:nvPicPr>
          <p:cNvPr id="179" name="Image" descr="Image"/>
          <p:cNvPicPr>
            <a:picLocks noChangeAspect="1"/>
          </p:cNvPicPr>
          <p:nvPr/>
        </p:nvPicPr>
        <p:blipFill>
          <a:blip r:embed="rId4">
            <a:extLst/>
          </a:blip>
          <a:srcRect l="44513" t="11152" r="44569" b="35805"/>
          <a:stretch>
            <a:fillRect/>
          </a:stretch>
        </p:blipFill>
        <p:spPr>
          <a:xfrm rot="7156382">
            <a:off x="20783651" y="5080808"/>
            <a:ext cx="311945" cy="1515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92" y="0"/>
                </a:moveTo>
                <a:lnTo>
                  <a:pt x="9893" y="1012"/>
                </a:lnTo>
                <a:cubicBezTo>
                  <a:pt x="9285" y="1568"/>
                  <a:pt x="8690" y="3688"/>
                  <a:pt x="8574" y="5724"/>
                </a:cubicBezTo>
                <a:cubicBezTo>
                  <a:pt x="8309" y="10376"/>
                  <a:pt x="4149" y="18620"/>
                  <a:pt x="1759" y="19213"/>
                </a:cubicBezTo>
                <a:cubicBezTo>
                  <a:pt x="767" y="19459"/>
                  <a:pt x="419" y="19815"/>
                  <a:pt x="989" y="20005"/>
                </a:cubicBezTo>
                <a:cubicBezTo>
                  <a:pt x="1510" y="20178"/>
                  <a:pt x="913" y="20842"/>
                  <a:pt x="0" y="21600"/>
                </a:cubicBezTo>
                <a:lnTo>
                  <a:pt x="21600" y="21600"/>
                </a:lnTo>
                <a:cubicBezTo>
                  <a:pt x="20707" y="20854"/>
                  <a:pt x="20135" y="20204"/>
                  <a:pt x="20666" y="20028"/>
                </a:cubicBezTo>
                <a:cubicBezTo>
                  <a:pt x="21269" y="19827"/>
                  <a:pt x="20943" y="19459"/>
                  <a:pt x="19951" y="19213"/>
                </a:cubicBezTo>
                <a:cubicBezTo>
                  <a:pt x="17556" y="18619"/>
                  <a:pt x="13345" y="10286"/>
                  <a:pt x="13301" y="6058"/>
                </a:cubicBezTo>
                <a:cubicBezTo>
                  <a:pt x="13281" y="4206"/>
                  <a:pt x="12771" y="2087"/>
                  <a:pt x="12147" y="1346"/>
                </a:cubicBezTo>
                <a:lnTo>
                  <a:pt x="10992" y="0"/>
                </a:lnTo>
                <a:close/>
              </a:path>
            </a:pathLst>
          </a:custGeom>
          <a:ln w="12700">
            <a:miter lim="400000"/>
          </a:ln>
        </p:spPr>
      </p:pic>
      <p:pic>
        <p:nvPicPr>
          <p:cNvPr id="180" name="Image" descr="Image"/>
          <p:cNvPicPr>
            <a:picLocks noChangeAspect="1"/>
          </p:cNvPicPr>
          <p:nvPr/>
        </p:nvPicPr>
        <p:blipFill>
          <a:blip r:embed="rId5">
            <a:extLst/>
          </a:blip>
          <a:srcRect l="13530" t="26942" r="17339" b="28986"/>
          <a:stretch>
            <a:fillRect/>
          </a:stretch>
        </p:blipFill>
        <p:spPr>
          <a:xfrm>
            <a:off x="14513293" y="2514751"/>
            <a:ext cx="1904518" cy="169981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A seed storage room. A highly organised system of seed storage with controlled temperature and humidity."/>
          <p:cNvSpPr txBox="1"/>
          <p:nvPr/>
        </p:nvSpPr>
        <p:spPr>
          <a:xfrm>
            <a:off x="8939032" y="9402592"/>
            <a:ext cx="6505935"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defRPr>
            </a:lvl1pPr>
          </a:lstStyle>
          <a:p>
            <a:pPr/>
            <a:r>
              <a:t>A seed storage room. A highly organised system of seed storage with controlled temperature and humidity. </a:t>
            </a:r>
          </a:p>
        </p:txBody>
      </p:sp>
      <p:pic>
        <p:nvPicPr>
          <p:cNvPr id="187" name="Image" descr="Image"/>
          <p:cNvPicPr>
            <a:picLocks noChangeAspect="1"/>
          </p:cNvPicPr>
          <p:nvPr/>
        </p:nvPicPr>
        <p:blipFill>
          <a:blip r:embed="rId2">
            <a:extLst/>
          </a:blip>
          <a:stretch>
            <a:fillRect/>
          </a:stretch>
        </p:blipFill>
        <p:spPr>
          <a:xfrm>
            <a:off x="9914084" y="3115441"/>
            <a:ext cx="4555832" cy="6068369"/>
          </a:xfrm>
          <a:prstGeom prst="rect">
            <a:avLst/>
          </a:prstGeom>
          <a:ln w="12700">
            <a:miter lim="400000"/>
          </a:ln>
        </p:spPr>
      </p:pic>
      <p:sp>
        <p:nvSpPr>
          <p:cNvPr id="188" name="How does your data repository look like?…"/>
          <p:cNvSpPr txBox="1"/>
          <p:nvPr/>
        </p:nvSpPr>
        <p:spPr>
          <a:xfrm>
            <a:off x="7319010" y="509357"/>
            <a:ext cx="9745981" cy="19999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000000"/>
                </a:solidFill>
                <a:latin typeface="Akkurat"/>
                <a:ea typeface="Akkurat"/>
                <a:cs typeface="Akkurat"/>
                <a:sym typeface="Akkurat"/>
              </a:defRPr>
            </a:pPr>
            <a:r>
              <a:t>How does your data repository look like?</a:t>
            </a:r>
          </a:p>
          <a:p>
            <a:pPr>
              <a:defRPr sz="4000">
                <a:solidFill>
                  <a:srgbClr val="000000"/>
                </a:solidFill>
                <a:latin typeface="Akkurat"/>
                <a:ea typeface="Akkurat"/>
                <a:cs typeface="Akkurat"/>
                <a:sym typeface="Akkurat"/>
              </a:defRPr>
            </a:pPr>
            <a:r>
              <a:t>How long can it safely store data?</a:t>
            </a:r>
          </a:p>
          <a:p>
            <a:pPr>
              <a:defRPr sz="4000">
                <a:solidFill>
                  <a:srgbClr val="000000"/>
                </a:solidFill>
                <a:latin typeface="Akkurat"/>
                <a:ea typeface="Akkurat"/>
                <a:cs typeface="Akkurat"/>
                <a:sym typeface="Akkurat"/>
              </a:defRPr>
            </a:pPr>
            <a:r>
              <a:t>How long to you NEED to store your data?</a:t>
            </a:r>
          </a:p>
        </p:txBody>
      </p:sp>
      <p:pic>
        <p:nvPicPr>
          <p:cNvPr id="189" name="Image" descr="Image"/>
          <p:cNvPicPr>
            <a:picLocks noChangeAspect="1"/>
          </p:cNvPicPr>
          <p:nvPr/>
        </p:nvPicPr>
        <p:blipFill>
          <a:blip r:embed="rId3">
            <a:extLst/>
          </a:blip>
          <a:stretch>
            <a:fillRect/>
          </a:stretch>
        </p:blipFill>
        <p:spPr>
          <a:xfrm>
            <a:off x="1139815" y="3979922"/>
            <a:ext cx="6505935" cy="4339408"/>
          </a:xfrm>
          <a:prstGeom prst="rect">
            <a:avLst/>
          </a:prstGeom>
          <a:ln w="12700">
            <a:miter lim="400000"/>
          </a:ln>
        </p:spPr>
      </p:pic>
      <p:sp>
        <p:nvSpPr>
          <p:cNvPr id="190" name="A “homy”, yet well organised, seed collection in a portable hermetic plastic container."/>
          <p:cNvSpPr txBox="1"/>
          <p:nvPr/>
        </p:nvSpPr>
        <p:spPr>
          <a:xfrm>
            <a:off x="1139815" y="9586742"/>
            <a:ext cx="6505935"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defRPr>
            </a:lvl1pPr>
          </a:lstStyle>
          <a:p>
            <a:pPr/>
            <a:r>
              <a:t>A “homy”, yet well organised, seed collection in a portable hermetic plastic container.</a:t>
            </a:r>
          </a:p>
        </p:txBody>
      </p:sp>
      <p:pic>
        <p:nvPicPr>
          <p:cNvPr id="191" name="Image" descr="Image"/>
          <p:cNvPicPr>
            <a:picLocks noChangeAspect="1"/>
          </p:cNvPicPr>
          <p:nvPr/>
        </p:nvPicPr>
        <p:blipFill>
          <a:blip r:embed="rId4">
            <a:extLst/>
          </a:blip>
          <a:stretch>
            <a:fillRect/>
          </a:stretch>
        </p:blipFill>
        <p:spPr>
          <a:xfrm>
            <a:off x="16413430" y="3369822"/>
            <a:ext cx="7197025" cy="5559607"/>
          </a:xfrm>
          <a:prstGeom prst="rect">
            <a:avLst/>
          </a:prstGeom>
          <a:ln w="12700">
            <a:miter lim="400000"/>
          </a:ln>
        </p:spPr>
      </p:pic>
      <p:sp>
        <p:nvSpPr>
          <p:cNvPr id="192" name="The Svalbard Seed Vault, a backup for the world’s 1750 seed banks that is supposed to last for 1000 years"/>
          <p:cNvSpPr txBox="1"/>
          <p:nvPr/>
        </p:nvSpPr>
        <p:spPr>
          <a:xfrm>
            <a:off x="16738249" y="9402592"/>
            <a:ext cx="6505935"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defRPr>
            </a:lvl1pPr>
          </a:lstStyle>
          <a:p>
            <a:pPr/>
            <a:r>
              <a:t>The Svalbard Seed Vault, a backup for the world’s 1750 seed banks that is supposed to last for 1000 years </a:t>
            </a:r>
          </a:p>
        </p:txBody>
      </p:sp>
      <p:sp>
        <p:nvSpPr>
          <p:cNvPr id="193" name="Line"/>
          <p:cNvSpPr/>
          <p:nvPr/>
        </p:nvSpPr>
        <p:spPr>
          <a:xfrm>
            <a:off x="1319985" y="12655468"/>
            <a:ext cx="21744028" cy="1"/>
          </a:xfrm>
          <a:prstGeom prst="line">
            <a:avLst/>
          </a:prstGeom>
          <a:ln w="63500">
            <a:solidFill>
              <a:schemeClr val="accent1">
                <a:hueOff val="114395"/>
                <a:lumOff val="-24975"/>
              </a:schemeClr>
            </a:solidFill>
            <a:miter lim="400000"/>
            <a:tailEnd type="triangle"/>
          </a:ln>
        </p:spPr>
        <p:txBody>
          <a:bodyPr lIns="50800" tIns="50800" rIns="50800" bIns="50800" anchor="ctr"/>
          <a:lstStyle/>
          <a:p>
            <a:pPr/>
          </a:p>
        </p:txBody>
      </p:sp>
      <p:sp>
        <p:nvSpPr>
          <p:cNvPr id="194" name="Time"/>
          <p:cNvSpPr txBox="1"/>
          <p:nvPr/>
        </p:nvSpPr>
        <p:spPr>
          <a:xfrm>
            <a:off x="21954211" y="12710229"/>
            <a:ext cx="949606" cy="5230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Time</a:t>
            </a:r>
          </a:p>
        </p:txBody>
      </p:sp>
      <p:sp>
        <p:nvSpPr>
          <p:cNvPr id="195" name="Months"/>
          <p:cNvSpPr txBox="1"/>
          <p:nvPr/>
        </p:nvSpPr>
        <p:spPr>
          <a:xfrm>
            <a:off x="1314908" y="12055235"/>
            <a:ext cx="1391972"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Months</a:t>
            </a:r>
          </a:p>
        </p:txBody>
      </p:sp>
      <p:sp>
        <p:nvSpPr>
          <p:cNvPr id="196" name="Years"/>
          <p:cNvSpPr txBox="1"/>
          <p:nvPr/>
        </p:nvSpPr>
        <p:spPr>
          <a:xfrm>
            <a:off x="9267194" y="12055235"/>
            <a:ext cx="1049529"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Years</a:t>
            </a:r>
          </a:p>
        </p:txBody>
      </p:sp>
      <p:sp>
        <p:nvSpPr>
          <p:cNvPr id="197" name="Centuries"/>
          <p:cNvSpPr txBox="1"/>
          <p:nvPr/>
        </p:nvSpPr>
        <p:spPr>
          <a:xfrm>
            <a:off x="16877037" y="12055235"/>
            <a:ext cx="1753973"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Centuries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Preserving Data"/>
          <p:cNvSpPr txBox="1"/>
          <p:nvPr/>
        </p:nvSpPr>
        <p:spPr>
          <a:xfrm>
            <a:off x="10281411" y="916583"/>
            <a:ext cx="3821177" cy="704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Preserving Data</a:t>
            </a:r>
          </a:p>
        </p:txBody>
      </p:sp>
      <p:pic>
        <p:nvPicPr>
          <p:cNvPr id="200" name="Image" descr="Image"/>
          <p:cNvPicPr>
            <a:picLocks noChangeAspect="1"/>
          </p:cNvPicPr>
          <p:nvPr/>
        </p:nvPicPr>
        <p:blipFill>
          <a:blip r:embed="rId2">
            <a:extLst/>
          </a:blip>
          <a:stretch>
            <a:fillRect/>
          </a:stretch>
        </p:blipFill>
        <p:spPr>
          <a:xfrm>
            <a:off x="14244431" y="2338012"/>
            <a:ext cx="4553842" cy="4553843"/>
          </a:xfrm>
          <a:prstGeom prst="rect">
            <a:avLst/>
          </a:prstGeom>
          <a:ln w="12700">
            <a:miter lim="400000"/>
          </a:ln>
        </p:spPr>
      </p:pic>
      <p:sp>
        <p:nvSpPr>
          <p:cNvPr id="201" name="Preserving data not only is a matter of personal interest for you as a researcher, but it can also be dictated by your home Institution."/>
          <p:cNvSpPr txBox="1"/>
          <p:nvPr/>
        </p:nvSpPr>
        <p:spPr>
          <a:xfrm>
            <a:off x="813824" y="8161936"/>
            <a:ext cx="22756352" cy="12470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90000"/>
              </a:lnSpc>
              <a:spcBef>
                <a:spcPts val="4500"/>
              </a:spcBef>
              <a:defRPr sz="4000">
                <a:solidFill>
                  <a:srgbClr val="000000"/>
                </a:solidFill>
              </a:defRPr>
            </a:lvl1pPr>
          </a:lstStyle>
          <a:p>
            <a:pPr/>
            <a:r>
              <a:t>Preserving data not only is a matter of personal interest for you as a researcher, but it can also be dictated by your home Institution.</a:t>
            </a:r>
          </a:p>
        </p:txBody>
      </p:sp>
      <p:sp>
        <p:nvSpPr>
          <p:cNvPr id="202" name="The Netherlands Code of Conduct of Research Integrity states that research data must be kept for at least 10 years. On top of that, the Utrecht University Policy Framework For Research Data adds a 10 years period after the publication of your paper. For "/>
          <p:cNvSpPr txBox="1"/>
          <p:nvPr/>
        </p:nvSpPr>
        <p:spPr>
          <a:xfrm>
            <a:off x="813824" y="9873334"/>
            <a:ext cx="22756352" cy="23823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90000"/>
              </a:lnSpc>
              <a:spcBef>
                <a:spcPts val="4500"/>
              </a:spcBef>
              <a:defRPr sz="4000">
                <a:solidFill>
                  <a:srgbClr val="000000"/>
                </a:solidFill>
              </a:defRPr>
            </a:pPr>
            <a:r>
              <a:t>The Netherlands Code of Conduct of Research Integrity states that research data must be kept for at least </a:t>
            </a:r>
            <a:r>
              <a:rPr b="1"/>
              <a:t>10 years</a:t>
            </a:r>
            <a:r>
              <a:t>. On top of that, the Utrecht University Policy Framework For Research Data adds a </a:t>
            </a:r>
            <a:r>
              <a:rPr b="1"/>
              <a:t>10 years</a:t>
            </a:r>
            <a:r>
              <a:t> period after the publication of your paper. For medical records, this period extends to </a:t>
            </a:r>
            <a:r>
              <a:rPr b="1"/>
              <a:t>15 years</a:t>
            </a:r>
            <a:r>
              <a:t> or longer and data for drug research must be stored for </a:t>
            </a:r>
            <a:r>
              <a:rPr b="1"/>
              <a:t>20 years</a:t>
            </a:r>
            <a:r>
              <a:t>.</a:t>
            </a:r>
          </a:p>
        </p:txBody>
      </p:sp>
      <p:pic>
        <p:nvPicPr>
          <p:cNvPr id="203" name="researcher.png" descr="researcher.png"/>
          <p:cNvPicPr>
            <a:picLocks noChangeAspect="1"/>
          </p:cNvPicPr>
          <p:nvPr/>
        </p:nvPicPr>
        <p:blipFill>
          <a:blip r:embed="rId3">
            <a:extLst/>
          </a:blip>
          <a:stretch>
            <a:fillRect/>
          </a:stretch>
        </p:blipFill>
        <p:spPr>
          <a:xfrm>
            <a:off x="5412522" y="2338012"/>
            <a:ext cx="4553842" cy="4553843"/>
          </a:xfrm>
          <a:prstGeom prst="rect">
            <a:avLst/>
          </a:prstGeom>
          <a:ln w="12700">
            <a:miter lim="400000"/>
          </a:ln>
        </p:spPr>
      </p:pic>
      <p:sp>
        <p:nvSpPr>
          <p:cNvPr id="204" name="+"/>
          <p:cNvSpPr txBox="1"/>
          <p:nvPr/>
        </p:nvSpPr>
        <p:spPr>
          <a:xfrm>
            <a:off x="11591047" y="3659137"/>
            <a:ext cx="1028701" cy="19115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2000">
                <a:solidFill>
                  <a:srgbClr val="000000"/>
                </a:solidFill>
              </a:defRPr>
            </a:lvl1pPr>
          </a:lstStyle>
          <a:p>
            <a:pPr/>
            <a:r>
              <a:t>+</a:t>
            </a:r>
          </a:p>
        </p:txBody>
      </p:sp>
      <p:sp>
        <p:nvSpPr>
          <p:cNvPr id="205" name="Picture can be used mentioning flaticon website"/>
          <p:cNvSpPr txBox="1"/>
          <p:nvPr/>
        </p:nvSpPr>
        <p:spPr>
          <a:xfrm>
            <a:off x="4366361" y="7236212"/>
            <a:ext cx="66461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Picture can be used mentioning flaticon website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